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3" r:id="rId25"/>
    <p:sldId id="302" r:id="rId26"/>
    <p:sldId id="301" r:id="rId27"/>
    <p:sldId id="304" r:id="rId28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CCCCFF"/>
    <a:srgbClr val="FF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gif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23" Type="http://schemas.openxmlformats.org/officeDocument/2006/relationships/image" Target="../media/image27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28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eton.net/index.php/es/libros-pdf/libros-de-ingenieria/item/19194-manual-de-engranajes-diseno-manufactura-y-aplicacion-pdf-darle-w-dudley" TargetMode="External"/><Relationship Id="rId7" Type="http://schemas.openxmlformats.org/officeDocument/2006/relationships/hyperlink" Target="https://sites.google.com/site/mecanismos1oima03sap2/elementos-de-maquinas/tipos-de-mecanismos" TargetMode="External"/><Relationship Id="rId2" Type="http://schemas.openxmlformats.org/officeDocument/2006/relationships/hyperlink" Target="https://www.industriasjaguar.com/es/productos/elevacion-traccion/poleas-manu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genierizando.com/maquinas-y-mecanismos/biela-manivela/" TargetMode="External"/><Relationship Id="rId5" Type="http://schemas.openxmlformats.org/officeDocument/2006/relationships/hyperlink" Target="https://pirhua.udep.edu.pe/bitstream/handle/11042/1278/IME_138.pdf?sequence=1&amp;isAllowed=y" TargetMode="External"/><Relationship Id="rId4" Type="http://schemas.openxmlformats.org/officeDocument/2006/relationships/hyperlink" Target="https://studylib.es/doc/5678132/ficha-t%C3%A9cnica--tornillos--tuercas-y-arandel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488" y="1208210"/>
            <a:ext cx="9771903" cy="2291381"/>
          </a:xfrm>
        </p:spPr>
        <p:txBody>
          <a:bodyPr/>
          <a:lstStyle/>
          <a:p>
            <a:r>
              <a:rPr lang="es-419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7048" y="4016703"/>
            <a:ext cx="9144000" cy="1241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Arellano Bacilio Angelica 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4TM42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 Profesor: Rodolfo 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Villalobos </a:t>
            </a:r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Martinez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CDC-824D-3F40-84F2-51DCE53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7182" y="10640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 smtClean="0"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 smtClean="0"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26" name="Picture 2" descr="Dibujo de Ordenador de sobremesa para Colorear | Computadora para colorear, Dibujo  ordenador, Dibuj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167" y1="63404" x2="56667" y2="40851"/>
                        <a14:foregroundMark x1="50833" y1="65532" x2="19333" y2="36170"/>
                        <a14:foregroundMark x1="79500" y1="64894" x2="43000" y2="18723"/>
                        <a14:foregroundMark x1="87333" y1="16170" x2="24333" y2="85745"/>
                        <a14:foregroundMark x1="53000" y1="83617" x2="31667" y2="83830"/>
                        <a14:foregroundMark x1="32000" y1="82766" x2="38167" y2="75106"/>
                        <a14:foregroundMark x1="15167" y1="69362" x2="72833" y2="67234"/>
                        <a14:foregroundMark x1="67333" y1="83191" x2="83333" y2="63191"/>
                        <a14:foregroundMark x1="83333" y1="81489" x2="83000" y2="58511"/>
                        <a14:foregroundMark x1="81667" y1="51489" x2="78667" y2="26809"/>
                        <a14:foregroundMark x1="79500" y1="19574" x2="48333" y2="25745"/>
                        <a14:foregroundMark x1="41167" y1="23617" x2="14333" y2="22553"/>
                        <a14:foregroundMark x1="13833" y1="54255" x2="29833" y2="27872"/>
                        <a14:foregroundMark x1="34333" y1="42128" x2="55500" y2="28511"/>
                        <a14:foregroundMark x1="24667" y1="52340" x2="28833" y2="50638"/>
                        <a14:foregroundMark x1="48000" y1="52340" x2="57667" y2="48723"/>
                        <a14:foregroundMark x1="74833" y1="64255" x2="75833" y2="60638"/>
                        <a14:foregroundMark x1="74500" y1="19787" x2="59500" y2="19362"/>
                        <a14:foregroundMark x1="14000" y1="29787" x2="14000" y2="51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82" y="3204645"/>
            <a:ext cx="3917369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429765" y="539368"/>
            <a:ext cx="9144000" cy="1241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Instituto Politécnico Nacional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Escuela Superior de Ingenieria Textil  </a:t>
            </a:r>
          </a:p>
          <a:p>
            <a:endParaRPr lang="en-US" sz="2000" dirty="0">
              <a:latin typeface="Dutch801 Rm BT" panose="020206030605050203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0DB9-0984-6E9B-A2E8-98C3DE80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AutoCad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2DB3-A17E-0759-9C0E-EFBCF266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1597083"/>
          </a:xfrm>
          <a:ln>
            <a:solidFill>
              <a:srgbClr val="CCCCFF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400" dirty="0">
                <a:latin typeface="Dutch801 Rm BT" panose="02020603060505020304" pitchFamily="18" charset="0"/>
              </a:rPr>
              <a:t>El software de diseño AutoCAD permite la creación y edición profesional de geometría 2D y modelos 3D con sólidos, superficies y objetos. Es uno de los softwares más reconocidos internacionalmente debido a la gran variedad de posibilidades de edición que se pueden encontrar.</a:t>
            </a:r>
            <a:endParaRPr lang="en-US" sz="2400" dirty="0">
              <a:latin typeface="Dutch801 Rm BT" panose="0202060306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E4A0-D18D-7ED3-7CB5-16BEC55A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8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CCCFF"/>
                </a:solidFill>
                <a:latin typeface="Cooper Black" panose="0208090404030B020404" pitchFamily="18" charset="0"/>
              </a:rPr>
              <a:t>Practicas </a:t>
            </a:r>
            <a:endParaRPr lang="es-MX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88" y="1690688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58187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769524" y="3116893"/>
            <a:ext cx="4578522" cy="1499069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/>
          <a:srcRect l="116" t="4361" r="97199" b="88013"/>
          <a:stretch/>
        </p:blipFill>
        <p:spPr bwMode="auto">
          <a:xfrm>
            <a:off x="771214" y="2927663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7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53" y="2287020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19582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DE27301-3B84-212B-9E5E-22932B7FAAAE}"/>
              </a:ext>
            </a:extLst>
          </p:cNvPr>
          <p:cNvSpPr txBox="1"/>
          <p:nvPr/>
        </p:nvSpPr>
        <p:spPr>
          <a:xfrm>
            <a:off x="887471" y="1050084"/>
            <a:ext cx="1308683" cy="92333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Desde</a:t>
            </a:r>
            <a:r>
              <a:rPr lang="en-US" dirty="0">
                <a:cs typeface="Calibri"/>
              </a:rPr>
              <a:t> (0,0)</a:t>
            </a:r>
          </a:p>
          <a:p>
            <a:pPr algn="l"/>
            <a:r>
              <a:rPr lang="en-US" dirty="0">
                <a:cs typeface="Calibri"/>
              </a:rPr>
              <a:t>(45,90)</a:t>
            </a:r>
            <a:endParaRPr lang="en-US" sz="600" dirty="0"/>
          </a:p>
          <a:p>
            <a:r>
              <a:rPr lang="en-US" dirty="0">
                <a:cs typeface="Calibri"/>
              </a:rPr>
              <a:t>(-50,60)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2742806" y="403754"/>
            <a:ext cx="1703360" cy="156966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cs typeface="Calibri"/>
              </a:rPr>
              <a:t>Continuas</a:t>
            </a:r>
            <a:endParaRPr lang="en-US" sz="1600" dirty="0">
              <a:cs typeface="Calibri"/>
            </a:endParaRPr>
          </a:p>
          <a:p>
            <a:pPr algn="l"/>
            <a:r>
              <a:rPr lang="en-US" sz="1600" dirty="0">
                <a:cs typeface="Calibri"/>
              </a:rPr>
              <a:t>(0,0)</a:t>
            </a:r>
            <a:endParaRPr lang="en-US" sz="500" dirty="0"/>
          </a:p>
          <a:p>
            <a:r>
              <a:rPr lang="en-US" sz="1600" dirty="0">
                <a:cs typeface="Calibri"/>
              </a:rPr>
              <a:t>(0,100)</a:t>
            </a:r>
          </a:p>
          <a:p>
            <a:r>
              <a:rPr lang="en-US" sz="1600" dirty="0">
                <a:ea typeface="+mn-lt"/>
                <a:cs typeface="+mn-lt"/>
              </a:rPr>
              <a:t>(100,0)</a:t>
            </a:r>
          </a:p>
          <a:p>
            <a:r>
              <a:rPr lang="en-US" sz="1600" dirty="0">
                <a:ea typeface="+mn-lt"/>
                <a:cs typeface="+mn-lt"/>
              </a:rPr>
              <a:t>(0,-100)</a:t>
            </a:r>
          </a:p>
          <a:p>
            <a:r>
              <a:rPr lang="en-US" sz="1600" dirty="0">
                <a:cs typeface="Calibri"/>
              </a:rPr>
              <a:t>(-100,0)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 txBox="1">
            <a:spLocks/>
          </p:cNvSpPr>
          <p:nvPr/>
        </p:nvSpPr>
        <p:spPr>
          <a:xfrm>
            <a:off x="3975681" y="628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IPN-ESIT-Diseño de Mecanismos- Arellano Angelica </a:t>
            </a:r>
            <a:endParaRPr lang="en-US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2120653" y="1973414"/>
            <a:ext cx="3040432" cy="313491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3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848" y="1786340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62195" y="727907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Figuras y comandos de line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l="116" t="4361" r="97199" b="88013"/>
          <a:stretch/>
        </p:blipFill>
        <p:spPr bwMode="auto">
          <a:xfrm>
            <a:off x="1272554" y="1441763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2224453" y="1868724"/>
            <a:ext cx="2989385" cy="196472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0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92737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/>
              <a:t>D</a:t>
            </a:r>
            <a:r>
              <a:rPr lang="es-ES" dirty="0" smtClean="0"/>
              <a:t>imensiones  y comando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r="87105" b="62857"/>
          <a:stretch/>
        </p:blipFill>
        <p:spPr bwMode="auto">
          <a:xfrm>
            <a:off x="766713" y="557869"/>
            <a:ext cx="2020449" cy="21325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2540977" y="1354015"/>
            <a:ext cx="1529861" cy="3077308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248169" y="1513434"/>
            <a:ext cx="1855177" cy="2785928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369235" y="2323643"/>
            <a:ext cx="4181034" cy="167489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75959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3371979" y="125037"/>
            <a:ext cx="2844263" cy="1569660"/>
          </a:xfrm>
          <a:prstGeom prst="rect">
            <a:avLst/>
          </a:prstGeom>
          <a:solidFill>
            <a:srgbClr val="FF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Calibri"/>
              </a:rPr>
              <a:t>Continuas</a:t>
            </a:r>
          </a:p>
          <a:p>
            <a:pPr algn="l"/>
            <a:r>
              <a:rPr lang="en-US" sz="1600">
                <a:cs typeface="Calibri"/>
              </a:rPr>
              <a:t>(0,0)</a:t>
            </a:r>
            <a:endParaRPr lang="en-US" sz="500"/>
          </a:p>
          <a:p>
            <a:r>
              <a:rPr lang="en-US" sz="1600">
                <a:cs typeface="Calibri"/>
              </a:rPr>
              <a:t>(0,100)</a:t>
            </a:r>
          </a:p>
          <a:p>
            <a:r>
              <a:rPr lang="en-US" sz="1600">
                <a:ea typeface="+mn-lt"/>
                <a:cs typeface="+mn-lt"/>
              </a:rPr>
              <a:t>(100,0)</a:t>
            </a:r>
          </a:p>
          <a:p>
            <a:r>
              <a:rPr lang="en-US" sz="1600">
                <a:ea typeface="+mn-lt"/>
                <a:cs typeface="+mn-lt"/>
              </a:rPr>
              <a:t>(0,-100)</a:t>
            </a:r>
          </a:p>
          <a:p>
            <a:r>
              <a:rPr lang="en-US" sz="1600">
                <a:cs typeface="Calibri"/>
              </a:rPr>
              <a:t>(-100,0)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4237892" y="4642338"/>
            <a:ext cx="1608993" cy="1222131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8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61527" y="535602"/>
            <a:ext cx="4865614" cy="1200329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 CODIGO LIBRE</a:t>
            </a:r>
          </a:p>
          <a:p>
            <a:endParaRPr lang="es-ES" dirty="0" smtClean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519246" y="4519246"/>
            <a:ext cx="1301262" cy="1257300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5926015" y="4484077"/>
            <a:ext cx="1441940" cy="1345223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6"/>
          <p:cNvPicPr>
            <a:picLocks/>
          </p:cNvPicPr>
          <p:nvPr/>
        </p:nvPicPr>
        <p:blipFill rotWithShape="1">
          <a:blip r:embed="rId2"/>
          <a:srcRect l="3097" t="34558" r="68488" b="25030"/>
          <a:stretch/>
        </p:blipFill>
        <p:spPr>
          <a:xfrm>
            <a:off x="2488222" y="3332285"/>
            <a:ext cx="2198077" cy="1758462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0" name="Conector recto de flecha 9"/>
          <p:cNvCxnSpPr/>
          <p:nvPr/>
        </p:nvCxnSpPr>
        <p:spPr>
          <a:xfrm>
            <a:off x="4686299" y="5117125"/>
            <a:ext cx="694593" cy="55104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5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5"/>
          <p:cNvPicPr>
            <a:picLocks/>
          </p:cNvPicPr>
          <p:nvPr/>
        </p:nvPicPr>
        <p:blipFill rotWithShape="1">
          <a:blip r:embed="rId2"/>
          <a:srcRect l="27192" t="4653" r="69170" b="88275"/>
          <a:stretch/>
        </p:blipFill>
        <p:spPr>
          <a:xfrm>
            <a:off x="905607" y="503169"/>
            <a:ext cx="1204547" cy="1362808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0" name="Conector recto de flecha 9"/>
          <p:cNvCxnSpPr/>
          <p:nvPr/>
        </p:nvCxnSpPr>
        <p:spPr>
          <a:xfrm>
            <a:off x="2038597" y="1713763"/>
            <a:ext cx="3201618" cy="181195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contenido 6"/>
          <p:cNvPicPr>
            <a:picLocks/>
          </p:cNvPicPr>
          <p:nvPr/>
        </p:nvPicPr>
        <p:blipFill rotWithShape="1">
          <a:blip r:embed="rId3"/>
          <a:srcRect l="3097" t="34558" r="68488" b="25030"/>
          <a:stretch/>
        </p:blipFill>
        <p:spPr>
          <a:xfrm>
            <a:off x="641838" y="4229100"/>
            <a:ext cx="2198077" cy="1758462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2" name="Conector recto de flecha 11"/>
          <p:cNvCxnSpPr/>
          <p:nvPr/>
        </p:nvCxnSpPr>
        <p:spPr>
          <a:xfrm>
            <a:off x="2825412" y="4544398"/>
            <a:ext cx="3207669" cy="1196979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5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6380-36BE-7546-D5A0-FEC44588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Trabajo colaborativo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1C451-DC51-F9D8-DF24-3B828DED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369"/>
            <a:ext cx="10515600" cy="4351338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grupo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personas que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intervienen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aportando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sus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ideas y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 con el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objetivo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lograr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meta,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desarollando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actividad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cual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existe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coordinacion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 la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aportacion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de ideas y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desde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su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propia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experiencia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asi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como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aprendizaje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tecnico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. </a:t>
            </a:r>
            <a:endParaRPr lang="en-US" sz="2400" dirty="0" smtClean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sz="2400" dirty="0" smtClean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Sin 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embargo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tiende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a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ser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dificil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porque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se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requiere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un gran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compromiso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con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los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objetivos a alcanzar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 parte de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todo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equipo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9290E-7F7E-51DA-8567-E64D2D3B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4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714" y="1700093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y la forma de ocuparlos en diversas situaciones.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2113620" y="530575"/>
            <a:ext cx="2183909" cy="235360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2113620" y="1077513"/>
            <a:ext cx="1963576" cy="192420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1824829" y="1276317"/>
            <a:ext cx="2107583" cy="2072161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113620" y="2080970"/>
            <a:ext cx="2417488" cy="1321363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2082570" y="2646861"/>
            <a:ext cx="2519403" cy="1041974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/>
          <p:cNvPicPr/>
          <p:nvPr/>
        </p:nvPicPr>
        <p:blipFill rotWithShape="1">
          <a:blip r:embed="rId3"/>
          <a:srcRect l="7097" t="10663" r="84504" b="45609"/>
          <a:stretch/>
        </p:blipFill>
        <p:spPr bwMode="auto">
          <a:xfrm>
            <a:off x="594754" y="386941"/>
            <a:ext cx="1448001" cy="3894913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Conector recto de flecha 30"/>
          <p:cNvCxnSpPr/>
          <p:nvPr/>
        </p:nvCxnSpPr>
        <p:spPr>
          <a:xfrm>
            <a:off x="2082570" y="3082986"/>
            <a:ext cx="3236776" cy="792776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V="1">
            <a:off x="2073805" y="3506762"/>
            <a:ext cx="4528332" cy="31934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5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aplicados en un dibujo de tela de punto. (Ocupando </a:t>
            </a:r>
            <a:r>
              <a:rPr lang="es-ES" dirty="0" err="1" smtClean="0"/>
              <a:t>Arc</a:t>
            </a:r>
            <a:r>
              <a:rPr lang="es-ES" dirty="0" smtClean="0"/>
              <a:t> y line)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l="7097" t="10663" r="84504" b="45609"/>
          <a:stretch/>
        </p:blipFill>
        <p:spPr bwMode="auto">
          <a:xfrm>
            <a:off x="998269" y="494645"/>
            <a:ext cx="1428408" cy="1861693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Conector recto de flecha 10"/>
          <p:cNvCxnSpPr/>
          <p:nvPr/>
        </p:nvCxnSpPr>
        <p:spPr>
          <a:xfrm>
            <a:off x="2488223" y="1151792"/>
            <a:ext cx="2549769" cy="1696916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/>
          <p:nvPr/>
        </p:nvPicPr>
        <p:blipFill rotWithShape="1">
          <a:blip r:embed="rId4"/>
          <a:srcRect l="116" t="4361" r="97199" b="88013"/>
          <a:stretch/>
        </p:blipFill>
        <p:spPr bwMode="auto">
          <a:xfrm>
            <a:off x="859316" y="4113732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1712473" y="4113732"/>
            <a:ext cx="3167258" cy="426961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</a:t>
            </a:r>
            <a:r>
              <a:rPr lang="es-ES" dirty="0" smtClean="0"/>
              <a:t>03/03/23</a:t>
            </a:r>
            <a:endParaRPr lang="es-ES" dirty="0" smtClean="0"/>
          </a:p>
          <a:p>
            <a:r>
              <a:rPr lang="es-ES" dirty="0" smtClean="0"/>
              <a:t>Comandos </a:t>
            </a:r>
            <a:r>
              <a:rPr lang="es-ES" dirty="0" smtClean="0"/>
              <a:t>de rectángulo , polígono y elíptico.</a:t>
            </a:r>
          </a:p>
          <a:p>
            <a:r>
              <a:rPr lang="es-ES" dirty="0" err="1" smtClean="0"/>
              <a:t>Hatch</a:t>
            </a:r>
            <a:r>
              <a:rPr lang="es-ES" dirty="0" smtClean="0"/>
              <a:t> </a:t>
            </a:r>
            <a:endParaRPr lang="es-ES" dirty="0" smtClean="0"/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8499" t="4622" r="82207" b="81873"/>
          <a:stretch/>
        </p:blipFill>
        <p:spPr bwMode="auto">
          <a:xfrm>
            <a:off x="1149032" y="915015"/>
            <a:ext cx="1734845" cy="1364835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/>
          <a:srcRect l="9197" t="8175" r="84105" b="77606"/>
          <a:stretch/>
        </p:blipFill>
        <p:spPr bwMode="auto">
          <a:xfrm>
            <a:off x="4479891" y="1369239"/>
            <a:ext cx="1582690" cy="12337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Conector recto de flecha 10"/>
          <p:cNvCxnSpPr/>
          <p:nvPr/>
        </p:nvCxnSpPr>
        <p:spPr>
          <a:xfrm>
            <a:off x="2883877" y="2279850"/>
            <a:ext cx="1079112" cy="119311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479891" y="2603016"/>
            <a:ext cx="895560" cy="1670046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/>
          <p:nvPr/>
        </p:nvPicPr>
        <p:blipFill rotWithShape="1">
          <a:blip r:embed="rId5"/>
          <a:srcRect l="9096" t="11374" r="84306" b="76006"/>
          <a:stretch/>
        </p:blipFill>
        <p:spPr bwMode="auto">
          <a:xfrm>
            <a:off x="609538" y="4001294"/>
            <a:ext cx="1078988" cy="867288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Conector recto de flecha 16"/>
          <p:cNvCxnSpPr>
            <a:stCxn id="16" idx="3"/>
          </p:cNvCxnSpPr>
          <p:nvPr/>
        </p:nvCxnSpPr>
        <p:spPr>
          <a:xfrm>
            <a:off x="1688526" y="4434938"/>
            <a:ext cx="1652551" cy="93100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8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</a:t>
            </a:r>
            <a:r>
              <a:rPr lang="es-ES" dirty="0" smtClean="0"/>
              <a:t>03/03/23</a:t>
            </a:r>
            <a:endParaRPr lang="es-ES" dirty="0" smtClean="0"/>
          </a:p>
          <a:p>
            <a:r>
              <a:rPr lang="es-ES" dirty="0" smtClean="0"/>
              <a:t>Comandos </a:t>
            </a:r>
            <a:r>
              <a:rPr lang="es-ES" dirty="0" smtClean="0"/>
              <a:t>de rectángulo , polígono y elíptico.</a:t>
            </a:r>
          </a:p>
          <a:p>
            <a:r>
              <a:rPr lang="es-ES" dirty="0" err="1" smtClean="0"/>
              <a:t>Hatch</a:t>
            </a:r>
            <a:r>
              <a:rPr lang="es-ES" dirty="0" smtClean="0"/>
              <a:t>, gradiente.</a:t>
            </a:r>
            <a:endParaRPr lang="es-ES" dirty="0" smtClean="0"/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9096" t="11374" r="84306" b="76006"/>
          <a:stretch/>
        </p:blipFill>
        <p:spPr bwMode="auto">
          <a:xfrm>
            <a:off x="609538" y="4001294"/>
            <a:ext cx="1078988" cy="867288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 flipV="1">
            <a:off x="1688526" y="4360985"/>
            <a:ext cx="4386959" cy="73953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/>
          <p:nvPr/>
        </p:nvPicPr>
        <p:blipFill rotWithShape="1">
          <a:blip r:embed="rId4"/>
          <a:srcRect l="9197" t="8175" r="84105" b="77606"/>
          <a:stretch/>
        </p:blipFill>
        <p:spPr bwMode="auto">
          <a:xfrm>
            <a:off x="4513310" y="502154"/>
            <a:ext cx="1582690" cy="12337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 rotWithShape="1">
          <a:blip r:embed="rId5"/>
          <a:srcRect l="8499" t="4622" r="82207" b="81873"/>
          <a:stretch/>
        </p:blipFill>
        <p:spPr bwMode="auto">
          <a:xfrm>
            <a:off x="1149032" y="915015"/>
            <a:ext cx="1734845" cy="1364835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2816872" y="2316827"/>
            <a:ext cx="4076297" cy="126164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073162" y="1735931"/>
            <a:ext cx="1336430" cy="2662030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6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64633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</a:t>
            </a:r>
            <a:r>
              <a:rPr lang="es-ES" dirty="0" smtClean="0"/>
              <a:t>03/03/23</a:t>
            </a:r>
            <a:endParaRPr lang="es-ES" dirty="0" smtClean="0"/>
          </a:p>
          <a:p>
            <a:r>
              <a:rPr lang="es-ES" dirty="0" smtClean="0"/>
              <a:t>Comandos </a:t>
            </a:r>
            <a:r>
              <a:rPr lang="es-ES" dirty="0" err="1" smtClean="0"/>
              <a:t>modify</a:t>
            </a:r>
            <a:r>
              <a:rPr lang="es-ES" dirty="0"/>
              <a:t> </a:t>
            </a:r>
            <a:r>
              <a:rPr lang="es-ES" dirty="0" smtClean="0"/>
              <a:t>para hacer casas y duplicar.</a:t>
            </a:r>
            <a:endParaRPr lang="es-ES" dirty="0" smtClean="0"/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11695" t="4088" r="75008" b="87381"/>
          <a:stretch/>
        </p:blipFill>
        <p:spPr bwMode="auto">
          <a:xfrm>
            <a:off x="2453054" y="792420"/>
            <a:ext cx="2019837" cy="943512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>
            <a:off x="3516923" y="1369239"/>
            <a:ext cx="2277208" cy="2974161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200400" y="1565031"/>
            <a:ext cx="703385" cy="1943100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866292" y="1341201"/>
            <a:ext cx="1172308" cy="3317908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/>
          <p:nvPr/>
        </p:nvPicPr>
        <p:blipFill rotWithShape="1">
          <a:blip r:embed="rId4"/>
          <a:srcRect l="19576" t="12322" r="73249" b="76651"/>
          <a:stretch/>
        </p:blipFill>
        <p:spPr bwMode="auto">
          <a:xfrm>
            <a:off x="9363808" y="2536581"/>
            <a:ext cx="1451974" cy="971550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recto de flecha 19"/>
          <p:cNvCxnSpPr/>
          <p:nvPr/>
        </p:nvCxnSpPr>
        <p:spPr>
          <a:xfrm flipH="1">
            <a:off x="7095393" y="2734408"/>
            <a:ext cx="2268415" cy="545123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285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3"/>
          <a:srcRect l="19576" t="12322" r="73249" b="76651"/>
          <a:stretch/>
        </p:blipFill>
        <p:spPr bwMode="auto">
          <a:xfrm>
            <a:off x="3965331" y="630420"/>
            <a:ext cx="1881553" cy="1105511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4"/>
          <a:srcRect l="11695" t="4088" r="75008" b="87381"/>
          <a:stretch/>
        </p:blipFill>
        <p:spPr bwMode="auto">
          <a:xfrm>
            <a:off x="896816" y="630420"/>
            <a:ext cx="2019837" cy="943512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6951247" y="860009"/>
            <a:ext cx="4865614" cy="64633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</a:t>
            </a:r>
            <a:r>
              <a:rPr lang="es-ES" dirty="0" smtClean="0"/>
              <a:t>03/03/23</a:t>
            </a:r>
            <a:endParaRPr lang="es-ES" dirty="0" smtClean="0"/>
          </a:p>
          <a:p>
            <a:r>
              <a:rPr lang="es-ES" dirty="0" smtClean="0"/>
              <a:t>Comandos </a:t>
            </a:r>
            <a:r>
              <a:rPr lang="es-ES" dirty="0" err="1" smtClean="0"/>
              <a:t>modify</a:t>
            </a:r>
            <a:r>
              <a:rPr lang="es-ES" dirty="0"/>
              <a:t> </a:t>
            </a:r>
            <a:r>
              <a:rPr lang="es-ES" dirty="0" smtClean="0"/>
              <a:t>para hacer casas y duplicar.</a:t>
            </a:r>
            <a:endParaRPr lang="es-ES" dirty="0" smtClean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2365131" y="1178169"/>
            <a:ext cx="1767254" cy="3288323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280866" y="1506340"/>
            <a:ext cx="1023219" cy="3215129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5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951247" y="860009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</a:t>
            </a:r>
            <a:r>
              <a:rPr lang="es-ES" dirty="0" smtClean="0"/>
              <a:t>03/03/23</a:t>
            </a:r>
          </a:p>
          <a:p>
            <a:r>
              <a:rPr lang="es-ES" dirty="0" smtClean="0"/>
              <a:t>Realizar moldes de prendas con los comandos aprendidos.</a:t>
            </a:r>
            <a:endParaRPr lang="es-ES" dirty="0" smtClean="0"/>
          </a:p>
        </p:txBody>
      </p:sp>
      <p:pic>
        <p:nvPicPr>
          <p:cNvPr id="8" name="Imagen 7" descr="Camiseta T-shirt Unisex | Molde de camiseta masculina, Costurar camisas ...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9754" r="36048" b="4651"/>
          <a:stretch/>
        </p:blipFill>
        <p:spPr bwMode="auto">
          <a:xfrm rot="5400000">
            <a:off x="2751310" y="-457041"/>
            <a:ext cx="1343660" cy="3042285"/>
          </a:xfrm>
          <a:prstGeom prst="rect">
            <a:avLst/>
          </a:prstGeom>
          <a:noFill/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Photos du groupe | Patron, Photos, Photos du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2" t="20910" r="5836"/>
          <a:stretch/>
        </p:blipFill>
        <p:spPr bwMode="auto">
          <a:xfrm rot="5400000">
            <a:off x="1730166" y="2609401"/>
            <a:ext cx="1844897" cy="3029878"/>
          </a:xfrm>
          <a:prstGeom prst="rect">
            <a:avLst/>
          </a:prstGeom>
          <a:noFill/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4913098" y="1735932"/>
            <a:ext cx="670017" cy="2871237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205317" y="3201891"/>
            <a:ext cx="2123342" cy="42933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00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ED1-1DBB-2477-2BEE-C02BF4FE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52" y="-1428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¿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Qué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esperan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la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materia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DC5D-FFEA-5484-FE62-C88EA18B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29" y="1110223"/>
            <a:ext cx="11456340" cy="4820793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  para la </a:t>
            </a:r>
            <a:r>
              <a:rPr lang="en-US" sz="1800" dirty="0" err="1">
                <a:cs typeface="Calibri"/>
              </a:rPr>
              <a:t>maquinaria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 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futuro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remplazarlas</a:t>
            </a:r>
            <a:r>
              <a:rPr lang="en-US" sz="1800" dirty="0">
                <a:cs typeface="Calibri"/>
              </a:rPr>
              <a:t>, con las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tecnologias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mercado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ahorrar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gastos</a:t>
            </a:r>
            <a:r>
              <a:rPr lang="en-US" sz="1800" dirty="0">
                <a:cs typeface="Calibri"/>
              </a:rPr>
              <a:t>. </a:t>
            </a:r>
          </a:p>
          <a:p>
            <a:pPr algn="just"/>
            <a:r>
              <a:rPr lang="en-US" sz="1800" dirty="0" err="1">
                <a:cs typeface="Calibri"/>
              </a:rPr>
              <a:t>Aprender</a:t>
            </a:r>
            <a:r>
              <a:rPr lang="en-US" sz="1800" dirty="0">
                <a:cs typeface="Calibri"/>
              </a:rPr>
              <a:t> a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usarlas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algun</a:t>
            </a:r>
            <a:r>
              <a:rPr lang="en-US" sz="1800" dirty="0">
                <a:cs typeface="Calibri"/>
              </a:rPr>
              <a:t> campo </a:t>
            </a:r>
            <a:r>
              <a:rPr lang="en-US" sz="1800" dirty="0" err="1">
                <a:cs typeface="Calibri"/>
              </a:rPr>
              <a:t>laboral</a:t>
            </a:r>
            <a:r>
              <a:rPr lang="en-US" sz="1800" dirty="0">
                <a:cs typeface="Calibri"/>
              </a:rPr>
              <a:t>.</a:t>
            </a: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capacidad</a:t>
            </a:r>
            <a:r>
              <a:rPr lang="en-US" sz="1800" dirty="0">
                <a:cs typeface="Calibri"/>
              </a:rPr>
              <a:t> de resolver </a:t>
            </a:r>
            <a:r>
              <a:rPr lang="en-US" sz="1800" dirty="0" err="1">
                <a:cs typeface="Calibri"/>
              </a:rPr>
              <a:t>problemas</a:t>
            </a:r>
            <a:r>
              <a:rPr lang="en-US" sz="1800" dirty="0">
                <a:cs typeface="Calibri"/>
              </a:rPr>
              <a:t> que se </a:t>
            </a:r>
            <a:r>
              <a:rPr lang="en-US" sz="1800" dirty="0" err="1">
                <a:cs typeface="Calibri"/>
              </a:rPr>
              <a:t>presenten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agilizando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mi forma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con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herramientas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Espero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desarrollar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habilidad</a:t>
            </a:r>
            <a:r>
              <a:rPr lang="en-US" sz="1800" dirty="0">
                <a:cs typeface="Calibri"/>
              </a:rPr>
              <a:t> de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computacion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mas </a:t>
            </a:r>
            <a:r>
              <a:rPr lang="en-US" sz="1800" dirty="0" err="1">
                <a:cs typeface="Calibri"/>
              </a:rPr>
              <a:t>oportunidades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dentro</a:t>
            </a:r>
            <a:r>
              <a:rPr lang="en-US" sz="1800" dirty="0">
                <a:cs typeface="Calibri"/>
              </a:rPr>
              <a:t> de la </a:t>
            </a:r>
            <a:r>
              <a:rPr lang="en-US" sz="1800" dirty="0" err="1">
                <a:cs typeface="Calibri"/>
              </a:rPr>
              <a:t>industria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 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crear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diseño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>
                <a:cs typeface="Calibri"/>
              </a:rPr>
              <a:t>Saber </a:t>
            </a:r>
            <a:r>
              <a:rPr lang="en-US" sz="1800" dirty="0" err="1">
                <a:cs typeface="Calibri"/>
              </a:rPr>
              <a:t>utilizar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 y </a:t>
            </a:r>
            <a:r>
              <a:rPr lang="en-US" sz="1800" dirty="0" err="1">
                <a:cs typeface="Calibri"/>
              </a:rPr>
              <a:t>trabajar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3D.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 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realizar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tipo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problema</a:t>
            </a:r>
            <a:r>
              <a:rPr lang="en-US" sz="1800" dirty="0">
                <a:cs typeface="Calibri"/>
              </a:rPr>
              <a:t> que se me </a:t>
            </a:r>
            <a:r>
              <a:rPr lang="en-US" sz="1800" dirty="0" err="1">
                <a:cs typeface="Calibri"/>
              </a:rPr>
              <a:t>presente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a </a:t>
            </a:r>
            <a:r>
              <a:rPr lang="en-US" sz="1800" dirty="0" err="1">
                <a:ea typeface="Calibri" panose="020F0502020204030204"/>
                <a:cs typeface="Calibri"/>
              </a:rPr>
              <a:t>diseñar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varias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piezas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diferentes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dimenciones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como</a:t>
            </a:r>
            <a:r>
              <a:rPr lang="en-US" sz="1800" dirty="0">
                <a:ea typeface="Calibri" panose="020F0502020204030204"/>
                <a:cs typeface="Calibri"/>
              </a:rPr>
              <a:t> 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2D y 3D con la </a:t>
            </a:r>
            <a:r>
              <a:rPr lang="en-US" sz="1800" dirty="0" err="1">
                <a:ea typeface="Calibri" panose="020F0502020204030204"/>
                <a:cs typeface="Calibri"/>
              </a:rPr>
              <a:t>ayuda</a:t>
            </a:r>
            <a:r>
              <a:rPr lang="en-US" sz="1800" dirty="0">
                <a:ea typeface="Calibri" panose="020F0502020204030204"/>
                <a:cs typeface="Calibri"/>
              </a:rPr>
              <a:t> de la </a:t>
            </a:r>
            <a:r>
              <a:rPr lang="en-US" sz="1800" dirty="0" err="1">
                <a:ea typeface="Calibri" panose="020F0502020204030204"/>
                <a:cs typeface="Calibri"/>
              </a:rPr>
              <a:t>herramienta</a:t>
            </a:r>
            <a:r>
              <a:rPr lang="en-US" sz="1800" dirty="0">
                <a:ea typeface="Calibri" panose="020F0502020204030204"/>
                <a:cs typeface="Calibri"/>
              </a:rPr>
              <a:t> mas elemental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AUTOCAD .</a:t>
            </a:r>
          </a:p>
          <a:p>
            <a:pPr algn="just"/>
            <a:r>
              <a:rPr lang="en-US" sz="1800" dirty="0" err="1" smtClean="0">
                <a:ea typeface="Calibri" panose="020F0502020204030204"/>
                <a:cs typeface="Calibri"/>
              </a:rPr>
              <a:t>Obtener</a:t>
            </a:r>
            <a:r>
              <a:rPr lang="en-US" sz="1800" dirty="0" smtClean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conocimientos</a:t>
            </a:r>
            <a:r>
              <a:rPr lang="en-US" sz="1800" dirty="0">
                <a:ea typeface="Calibri" panose="020F0502020204030204"/>
                <a:cs typeface="Calibri"/>
              </a:rPr>
              <a:t> con el </a:t>
            </a:r>
            <a:r>
              <a:rPr lang="en-US" sz="1800" dirty="0" err="1">
                <a:ea typeface="Calibri" panose="020F0502020204030204"/>
                <a:cs typeface="Calibri"/>
              </a:rPr>
              <a:t>programa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utilizado</a:t>
            </a:r>
            <a:r>
              <a:rPr lang="en-US" sz="1800" dirty="0">
                <a:ea typeface="Calibri" panose="020F0502020204030204"/>
                <a:cs typeface="Calibri"/>
              </a:rPr>
              <a:t>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autocad</a:t>
            </a:r>
            <a:r>
              <a:rPr lang="en-US" sz="1800" dirty="0">
                <a:ea typeface="Calibri" panose="020F0502020204030204"/>
                <a:cs typeface="Calibri"/>
              </a:rPr>
              <a:t> y </a:t>
            </a:r>
            <a:r>
              <a:rPr lang="en-US" sz="1800" dirty="0" err="1">
                <a:ea typeface="Calibri" panose="020F0502020204030204"/>
                <a:cs typeface="Calibri"/>
              </a:rPr>
              <a:t>poder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ejecutar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uno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los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comandos</a:t>
            </a:r>
            <a:r>
              <a:rPr lang="en-US" sz="1800" dirty="0">
                <a:ea typeface="Calibri" panose="020F0502020204030204"/>
                <a:cs typeface="Calibri"/>
              </a:rPr>
              <a:t> sin </a:t>
            </a:r>
            <a:r>
              <a:rPr lang="en-US" sz="1800" dirty="0" err="1">
                <a:ea typeface="Calibri" panose="020F0502020204030204"/>
                <a:cs typeface="Calibri"/>
              </a:rPr>
              <a:t>necesidad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apoyarme</a:t>
            </a:r>
            <a:r>
              <a:rPr lang="en-US" sz="1800" dirty="0">
                <a:ea typeface="Calibri" panose="020F0502020204030204"/>
                <a:cs typeface="Calibri"/>
              </a:rPr>
              <a:t> con videos, </a:t>
            </a:r>
            <a:r>
              <a:rPr lang="en-US" sz="1800" dirty="0" err="1">
                <a:ea typeface="Calibri" panose="020F0502020204030204"/>
                <a:cs typeface="Calibri"/>
              </a:rPr>
              <a:t>también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una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sus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funciones</a:t>
            </a:r>
            <a:r>
              <a:rPr lang="en-US" sz="1800" dirty="0"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s-MX" sz="1800" dirty="0">
                <a:ea typeface="Calibri" panose="020F0502020204030204"/>
                <a:cs typeface="Calibri"/>
              </a:rPr>
              <a:t>Adquirir el aprendizaje necesario para saber utilizar los programas que sean usados durante el semestre, para aplicarlo en la carrera 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endParaRPr lang="en-US" sz="2000" dirty="0">
              <a:ea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C250E-A3D4-2F76-D368-19EAE863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017863" y="5820518"/>
            <a:ext cx="9963325" cy="646331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ea typeface="Calibri" panose="020F0502020204030204"/>
                <a:cs typeface="Calibri"/>
              </a:rPr>
              <a:t>Tener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una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nueva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herramienta</a:t>
            </a:r>
            <a:r>
              <a:rPr lang="en-US" dirty="0">
                <a:ea typeface="Calibri" panose="020F0502020204030204"/>
                <a:cs typeface="Calibri"/>
              </a:rPr>
              <a:t> para </a:t>
            </a:r>
            <a:r>
              <a:rPr lang="en-US" dirty="0" err="1">
                <a:ea typeface="Calibri" panose="020F0502020204030204"/>
                <a:cs typeface="Calibri"/>
              </a:rPr>
              <a:t>plazmar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diseños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dimensiones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ocupadas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el area </a:t>
            </a:r>
            <a:r>
              <a:rPr lang="en-US" dirty="0" err="1">
                <a:ea typeface="Calibri" panose="020F0502020204030204"/>
                <a:cs typeface="Calibri"/>
              </a:rPr>
              <a:t>textil</a:t>
            </a:r>
            <a:r>
              <a:rPr lang="en-US" dirty="0">
                <a:ea typeface="Calibri" panose="020F0502020204030204"/>
                <a:cs typeface="Calibri"/>
              </a:rPr>
              <a:t> , </a:t>
            </a:r>
            <a:r>
              <a:rPr lang="en-US" dirty="0" err="1">
                <a:ea typeface="Calibri" panose="020F0502020204030204"/>
                <a:cs typeface="Calibri"/>
              </a:rPr>
              <a:t>planos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maquinas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moldes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terminadas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especificaciones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dibujo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ahora</a:t>
            </a:r>
            <a:r>
              <a:rPr lang="en-US" dirty="0">
                <a:ea typeface="Calibri" panose="020F0502020204030204"/>
                <a:cs typeface="Calibri"/>
              </a:rPr>
              <a:t> de forma digital.</a:t>
            </a:r>
          </a:p>
        </p:txBody>
      </p:sp>
    </p:spTree>
    <p:extLst>
      <p:ext uri="{BB962C8B-B14F-4D97-AF65-F5344CB8AC3E}">
        <p14:creationId xmlns:p14="http://schemas.microsoft.com/office/powerpoint/2010/main" val="23794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CB3F4C3-C1F5-E6FF-0468-E832D2A2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7" y="535640"/>
            <a:ext cx="2932211" cy="1721297"/>
          </a:xfrm>
          <a:prstGeom prst="rect">
            <a:avLst/>
          </a:prstGeom>
        </p:spPr>
      </p:pic>
      <p:sp>
        <p:nvSpPr>
          <p:cNvPr id="27" name="Oval 17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8FECC27-C132-0567-493E-6D0E120A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2C0B71-231E-777D-27E5-82A54862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7" y="5005695"/>
            <a:ext cx="2239728" cy="152334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4E1048-B381-2686-6A63-AA1DE3AA9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489202"/>
            <a:ext cx="1600200" cy="160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45F3-7F65-32BD-BE2A-788D4D08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Actividad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creativa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tiene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fin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proyectar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objetos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sean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útiles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estéticos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.</a:t>
            </a:r>
            <a:endParaRPr lang="en-US" sz="1500" dirty="0">
              <a:solidFill>
                <a:schemeClr val="bg1">
                  <a:lumMod val="85000"/>
                  <a:lumOff val="15000"/>
                </a:schemeClr>
              </a:solidFill>
              <a:latin typeface="Dutch801 Rm BT" panose="02020603060505020304" pitchFamily="18" charset="0"/>
              <a:cs typeface="Calibri"/>
            </a:endParaRP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Mecanismo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Conjunto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piezas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elementos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ajustados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entre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sí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empleando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energía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mecánica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hacen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trabajo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cumplen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función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</a:t>
            </a:r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omputadora</a:t>
            </a:r>
            <a:r>
              <a:rPr lang="en-US" sz="15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maquina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electronica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capaz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manejar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tal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operaciones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matematicas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,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logicas,apoyado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programas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AutoCad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 Software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asistido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computadora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utilizado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para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dibujos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2D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modelado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3D.</a:t>
            </a:r>
          </a:p>
          <a:p>
            <a:endParaRPr lang="en-US" sz="1500" dirty="0">
              <a:latin typeface="Calibri"/>
              <a:cs typeface="Calibri"/>
            </a:endParaRPr>
          </a:p>
          <a:p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B1E3-99A2-BE7E-CE16-FE7705ED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04B2-5253-7035-E700-6F4B555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Lista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mecanismos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440-41B5-B3E3-8F43-029623F2D7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 (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poleas,palancas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):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un motor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manera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lineal 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punto</a:t>
            </a:r>
            <a:endParaRPr lang="en-US" dirty="0">
              <a:latin typeface="Dutch801 Rm BT" panose="02020603060505020304" pitchFamily="18" charset="0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Los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sistemas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palanca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Sistema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deposito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unitario: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está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fabricado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tal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manera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lo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componen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posicionados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sola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unidad</a:t>
            </a:r>
            <a:endParaRPr lang="en-US" dirty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articulado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plano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constituido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cuatro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: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soporte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 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objetivo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rectilíneo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circular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oviceversa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circular: Son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llevan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cabo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medio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dpoleas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correa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fricción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tornillo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engranes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dental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motor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automóvil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tiene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doble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transmitir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originada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combustión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alternativo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rotación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transmision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: son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movimiento,fuerza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un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sin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cambiar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naturaleza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este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circular lineal: Mediante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levas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excentricas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se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giro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motor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desplazamiento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vaiven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48EF-310C-C3D4-DA6E-3EBBA176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D318028-325E-D08E-CFF7-021D9C20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15" y="2398613"/>
            <a:ext cx="2025805" cy="1324208"/>
          </a:xfrm>
        </p:spPr>
      </p:pic>
      <p:pic>
        <p:nvPicPr>
          <p:cNvPr id="5" name="Picture 5" descr="A picture containing text, electronics, iPod&#10;&#10;Description automatically generated">
            <a:extLst>
              <a:ext uri="{FF2B5EF4-FFF2-40B4-BE49-F238E27FC236}">
                <a16:creationId xmlns:a16="http://schemas.microsoft.com/office/drawing/2014/main" id="{E58C6A00-DFA2-9027-E8A1-9A176CB4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56" y="2022264"/>
            <a:ext cx="2743200" cy="12192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E57CFCD-C22C-C615-51E6-8C2C3503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0" y="348598"/>
            <a:ext cx="1614311" cy="172182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02F4EDD-6619-D939-5D43-90E3D21A3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12" y="467920"/>
            <a:ext cx="2194932" cy="1283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3EF7A923-1274-2B15-0302-04C9CAC0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613" y="247759"/>
            <a:ext cx="2432756" cy="16218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D87DE91-B79E-F3B0-63C4-065F359F5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25" y="-1794"/>
            <a:ext cx="2133600" cy="2133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32C7866-F689-0CB2-4543-2E262E33E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498" y="76274"/>
            <a:ext cx="2333625" cy="196215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95366C59-4AB9-7C88-BC8B-52A88E8A1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753" y="2267387"/>
            <a:ext cx="2460978" cy="1695994"/>
          </a:xfrm>
          <a:prstGeom prst="rect">
            <a:avLst/>
          </a:prstGeom>
        </p:spPr>
      </p:pic>
      <p:pic>
        <p:nvPicPr>
          <p:cNvPr id="6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F777D4-4581-3362-39FA-20CE7DA6B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114807" y="2457444"/>
            <a:ext cx="2508016" cy="133163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A5DB4C-28BC-F3BC-653C-00DE56367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5" y="4096808"/>
            <a:ext cx="2743200" cy="15430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30FE7A1-2C4A-476A-1C19-F3AC8FD2C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1713" y="4306975"/>
            <a:ext cx="1104015" cy="112173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ECC9915-4C01-F2E9-273C-F93DF8D989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300" y="4269234"/>
            <a:ext cx="1416756" cy="1416756"/>
          </a:xfrm>
          <a:prstGeom prst="rect">
            <a:avLst/>
          </a:prstGeom>
        </p:spPr>
      </p:pic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D242D61-083D-6B6B-8C7D-0200C6DB65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6256" y="4100693"/>
            <a:ext cx="1290084" cy="1010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AB948-C6B5-2AC7-60A2-8B79FAED19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425" y="5683102"/>
            <a:ext cx="1290084" cy="1071266"/>
          </a:xfrm>
          <a:prstGeom prst="rect">
            <a:avLst/>
          </a:prstGeom>
        </p:spPr>
      </p:pic>
      <p:pic>
        <p:nvPicPr>
          <p:cNvPr id="16" name="Picture 16" descr="A picture containing chain, metalware&#10;&#10;Description automatically generated">
            <a:extLst>
              <a:ext uri="{FF2B5EF4-FFF2-40B4-BE49-F238E27FC236}">
                <a16:creationId xmlns:a16="http://schemas.microsoft.com/office/drawing/2014/main" id="{4C36EDEB-7708-97EF-2170-2E7F57D9B8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9808" y="1718733"/>
            <a:ext cx="1313275" cy="1332090"/>
          </a:xfrm>
          <a:prstGeom prst="rect">
            <a:avLst/>
          </a:prstGeom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0FBB33AE-879B-FE71-C23A-2253A3F859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1623" y="3112362"/>
            <a:ext cx="2510882" cy="187436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81848A7-1E0D-BFEE-3654-B95F9464DFD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9879" r="-429" b="25581"/>
          <a:stretch/>
        </p:blipFill>
        <p:spPr>
          <a:xfrm>
            <a:off x="20695" y="5864028"/>
            <a:ext cx="2207003" cy="88608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19EA623-0780-4BF3-219F-01ACA47272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8919" y="4518213"/>
            <a:ext cx="1379127" cy="1001277"/>
          </a:xfrm>
          <a:prstGeom prst="rect">
            <a:avLst/>
          </a:prstGeom>
        </p:spPr>
      </p:pic>
      <p:pic>
        <p:nvPicPr>
          <p:cNvPr id="21" name="Picture 21" descr="Diagram&#10;&#10;Description automatically generated">
            <a:extLst>
              <a:ext uri="{FF2B5EF4-FFF2-40B4-BE49-F238E27FC236}">
                <a16:creationId xmlns:a16="http://schemas.microsoft.com/office/drawing/2014/main" id="{74E33D6A-756B-CD9A-99A7-553896C2E4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9249" y="5624002"/>
            <a:ext cx="1944030" cy="11282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168F76-4CA6-783A-B67F-8DEB1A662D0D}"/>
              </a:ext>
            </a:extLst>
          </p:cNvPr>
          <p:cNvSpPr txBox="1"/>
          <p:nvPr/>
        </p:nvSpPr>
        <p:spPr>
          <a:xfrm>
            <a:off x="6124221" y="3433702"/>
            <a:ext cx="1185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F4F9-D3DE-C784-5EE8-8504D70E56BC}"/>
              </a:ext>
            </a:extLst>
          </p:cNvPr>
          <p:cNvSpPr txBox="1"/>
          <p:nvPr/>
        </p:nvSpPr>
        <p:spPr>
          <a:xfrm>
            <a:off x="1420517" y="432740"/>
            <a:ext cx="6679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Calibri"/>
              </a:rPr>
              <a:t>Polea</a:t>
            </a:r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E6EA4-4841-8636-50D7-783C2CF7CE9D}"/>
              </a:ext>
            </a:extLst>
          </p:cNvPr>
          <p:cNvSpPr txBox="1"/>
          <p:nvPr/>
        </p:nvSpPr>
        <p:spPr>
          <a:xfrm>
            <a:off x="7892815" y="5061185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Pistón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85794-D2D7-1B41-2481-FA922C7734E9}"/>
              </a:ext>
            </a:extLst>
          </p:cNvPr>
          <p:cNvSpPr txBox="1"/>
          <p:nvPr/>
        </p:nvSpPr>
        <p:spPr>
          <a:xfrm>
            <a:off x="3531219" y="1561169"/>
            <a:ext cx="13536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Tornillo sin fin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22A39-B559-8901-4738-4A3E5FEA074A}"/>
              </a:ext>
            </a:extLst>
          </p:cNvPr>
          <p:cNvSpPr txBox="1"/>
          <p:nvPr/>
        </p:nvSpPr>
        <p:spPr>
          <a:xfrm>
            <a:off x="1392296" y="4421481"/>
            <a:ext cx="99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97C9E-054F-D856-4C2F-069FC782DC51}"/>
              </a:ext>
            </a:extLst>
          </p:cNvPr>
          <p:cNvSpPr txBox="1"/>
          <p:nvPr/>
        </p:nvSpPr>
        <p:spPr>
          <a:xfrm>
            <a:off x="4990386" y="1763015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57C32-F832-3B6B-B8EC-C1B4C05A474E}"/>
              </a:ext>
            </a:extLst>
          </p:cNvPr>
          <p:cNvSpPr txBox="1"/>
          <p:nvPr/>
        </p:nvSpPr>
        <p:spPr>
          <a:xfrm>
            <a:off x="6707481" y="5465704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F0963-7585-CE23-0EB5-94F5AD7305E0}"/>
              </a:ext>
            </a:extLst>
          </p:cNvPr>
          <p:cNvSpPr txBox="1"/>
          <p:nvPr/>
        </p:nvSpPr>
        <p:spPr>
          <a:xfrm>
            <a:off x="8419629" y="2991555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Tren de </a:t>
            </a:r>
            <a:r>
              <a:rPr lang="en-US" err="1">
                <a:cs typeface="Calibri"/>
              </a:rPr>
              <a:t>poleas</a:t>
            </a:r>
            <a:endParaRPr lang="en-US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14776-EFBB-B5AF-466F-E903CAF7A218}"/>
              </a:ext>
            </a:extLst>
          </p:cNvPr>
          <p:cNvSpPr txBox="1"/>
          <p:nvPr/>
        </p:nvSpPr>
        <p:spPr>
          <a:xfrm>
            <a:off x="4635967" y="5519852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</a:t>
            </a:r>
            <a:endParaRPr lang="en-US"/>
          </a:p>
        </p:txBody>
      </p:sp>
      <p:pic>
        <p:nvPicPr>
          <p:cNvPr id="30" name="Picture 30" descr="Diagram&#10;&#10;Description automatically generated">
            <a:extLst>
              <a:ext uri="{FF2B5EF4-FFF2-40B4-BE49-F238E27FC236}">
                <a16:creationId xmlns:a16="http://schemas.microsoft.com/office/drawing/2014/main" id="{DE2DDE72-1F8A-4088-059E-90F6CA43B2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7065" y="5650813"/>
            <a:ext cx="1285053" cy="1078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2ED7DD-92A9-CB53-F995-E58B34BAB687}"/>
              </a:ext>
            </a:extLst>
          </p:cNvPr>
          <p:cNvSpPr txBox="1"/>
          <p:nvPr/>
        </p:nvSpPr>
        <p:spPr>
          <a:xfrm>
            <a:off x="3707780" y="6356194"/>
            <a:ext cx="14124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Leva </a:t>
            </a:r>
            <a:r>
              <a:rPr lang="en-US" sz="1400" err="1">
                <a:cs typeface="Calibri"/>
              </a:rPr>
              <a:t>excéntrica</a:t>
            </a:r>
            <a:endParaRPr lang="en-US" sz="14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213FEC-F5F9-0F2B-B43B-8B144D55D3D0}"/>
              </a:ext>
            </a:extLst>
          </p:cNvPr>
          <p:cNvSpPr txBox="1"/>
          <p:nvPr/>
        </p:nvSpPr>
        <p:spPr>
          <a:xfrm>
            <a:off x="5484517" y="6387629"/>
            <a:ext cx="10536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ea typeface="Calibri"/>
                <a:cs typeface="Calibri"/>
              </a:rPr>
              <a:t>Rondana</a:t>
            </a:r>
            <a:endParaRPr lang="en-US" sz="14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51A559-37BA-C34D-9B1E-7A2F0AB01888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B2153-306A-B570-CA2D-E19B1246B388}"/>
              </a:ext>
            </a:extLst>
          </p:cNvPr>
          <p:cNvSpPr txBox="1"/>
          <p:nvPr/>
        </p:nvSpPr>
        <p:spPr>
          <a:xfrm>
            <a:off x="3416770" y="4028249"/>
            <a:ext cx="790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corr</a:t>
            </a:r>
            <a:r>
              <a:rPr lang="en-US" sz="1000">
                <a:cs typeface="Calibri"/>
              </a:rPr>
              <a:t>e</a:t>
            </a:r>
            <a:r>
              <a:rPr lang="en-US" sz="1200">
                <a:cs typeface="Calibri"/>
              </a:rPr>
              <a:t>a </a:t>
            </a:r>
            <a:endParaRPr lang="en-US" sz="120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D50F9D34-9886-7890-5F6E-81B14D8E8A94}"/>
              </a:ext>
            </a:extLst>
          </p:cNvPr>
          <p:cNvSpPr txBox="1"/>
          <p:nvPr/>
        </p:nvSpPr>
        <p:spPr>
          <a:xfrm>
            <a:off x="10423407" y="6020741"/>
            <a:ext cx="1128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Fibra de </a:t>
            </a:r>
            <a:r>
              <a:rPr lang="en-US" err="1">
                <a:cs typeface="Calibri"/>
              </a:rPr>
              <a:t>rayón</a:t>
            </a:r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63CC00D4-36A4-7C7A-136B-52203A08F1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4030" y="3354681"/>
            <a:ext cx="1482608" cy="741304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595A9E0-644B-990F-18F7-4AD904F4BF6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28675" b="990"/>
          <a:stretch/>
        </p:blipFill>
        <p:spPr>
          <a:xfrm>
            <a:off x="10346208" y="5182717"/>
            <a:ext cx="1062918" cy="932942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A7E0046-E91B-A777-90DE-3797178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2097" y="6536238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ear&#10;&#10;Description automatically generated">
            <a:extLst>
              <a:ext uri="{FF2B5EF4-FFF2-40B4-BE49-F238E27FC236}">
                <a16:creationId xmlns:a16="http://schemas.microsoft.com/office/drawing/2014/main" id="{76D03D15-870A-BB6E-F685-049DB9F5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7" y="213130"/>
            <a:ext cx="1247422" cy="115418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0DE16-FA9A-5CE9-65DF-7D3F92DB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04" y="105464"/>
            <a:ext cx="1915349" cy="151062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8E5416-73E1-2682-A92C-741271B48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64" r="426" b="455"/>
          <a:stretch/>
        </p:blipFill>
        <p:spPr>
          <a:xfrm>
            <a:off x="6364582" y="250650"/>
            <a:ext cx="1730028" cy="15126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341D1-E08F-C12D-C6FD-448A2B34C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89" y="122843"/>
            <a:ext cx="1721005" cy="1721005"/>
          </a:xfrm>
          <a:prstGeom prst="rect">
            <a:avLst/>
          </a:prstGeom>
        </p:spPr>
      </p:pic>
      <p:pic>
        <p:nvPicPr>
          <p:cNvPr id="8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E99A325-5440-B9D6-B22A-537311CBB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363" y="86837"/>
            <a:ext cx="2743200" cy="162313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4B6F206-63D0-C33D-C48B-DBF2B1FF3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11" y="1718733"/>
            <a:ext cx="2075275" cy="207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3C525C-A46B-4D33-0B59-582A74C8CE29}"/>
              </a:ext>
            </a:extLst>
          </p:cNvPr>
          <p:cNvSpPr txBox="1"/>
          <p:nvPr/>
        </p:nvSpPr>
        <p:spPr>
          <a:xfrm>
            <a:off x="10357555" y="761999"/>
            <a:ext cx="1956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cuña</a:t>
            </a:r>
            <a:endParaRPr lang="en-US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620112-2086-79BC-7451-72B1C0406463}"/>
              </a:ext>
            </a:extLst>
          </p:cNvPr>
          <p:cNvSpPr/>
          <p:nvPr/>
        </p:nvSpPr>
        <p:spPr>
          <a:xfrm>
            <a:off x="264784" y="1390689"/>
            <a:ext cx="880511" cy="230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>
              <a:cs typeface="Calibri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F7AA50C-66AD-907B-C202-DED22FD3AC4F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71C05-F442-18B4-52BD-11183C504ED2}"/>
              </a:ext>
            </a:extLst>
          </p:cNvPr>
          <p:cNvSpPr/>
          <p:nvPr/>
        </p:nvSpPr>
        <p:spPr>
          <a:xfrm>
            <a:off x="4200291" y="1970048"/>
            <a:ext cx="1551878" cy="501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Helice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7A798E-7820-A864-40D3-D373CA3EA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11" y="4003978"/>
            <a:ext cx="1586088" cy="1841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28F90-38EB-EA5B-537B-7F0E5EE883E0}"/>
              </a:ext>
            </a:extLst>
          </p:cNvPr>
          <p:cNvSpPr txBox="1"/>
          <p:nvPr/>
        </p:nvSpPr>
        <p:spPr>
          <a:xfrm>
            <a:off x="385703" y="3490148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Sistema de </a:t>
            </a:r>
            <a:r>
              <a:rPr lang="en-US" err="1">
                <a:cs typeface="Calibri"/>
              </a:rPr>
              <a:t>agujas</a:t>
            </a:r>
            <a:endParaRPr lang="en-US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C7AE1-4BD0-DDCE-A33C-D5E4DA66CBD9}"/>
              </a:ext>
            </a:extLst>
          </p:cNvPr>
          <p:cNvSpPr txBox="1"/>
          <p:nvPr/>
        </p:nvSpPr>
        <p:spPr>
          <a:xfrm>
            <a:off x="2323630" y="1204147"/>
            <a:ext cx="133585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Calibri"/>
                <a:cs typeface="Calibri"/>
              </a:rPr>
              <a:t>Cadena simple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3CF12742-F0DD-740F-7C6C-13A4214A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5571" y="2565232"/>
            <a:ext cx="1906859" cy="156956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17DB90A-71B1-00AF-7B86-AB3BB3718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2326" y="5743183"/>
            <a:ext cx="2743200" cy="884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49FFD7-426A-9046-57A0-132D66767AE6}"/>
              </a:ext>
            </a:extLst>
          </p:cNvPr>
          <p:cNvSpPr txBox="1"/>
          <p:nvPr/>
        </p:nvSpPr>
        <p:spPr>
          <a:xfrm>
            <a:off x="9567333" y="5475110"/>
            <a:ext cx="225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  <a:r>
              <a:rPr lang="en-US">
                <a:cs typeface="Calibri"/>
              </a:rPr>
              <a:t> para escalar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33257-F9A7-14BE-BB6A-F736D9DF63B0}"/>
              </a:ext>
            </a:extLst>
          </p:cNvPr>
          <p:cNvSpPr txBox="1"/>
          <p:nvPr/>
        </p:nvSpPr>
        <p:spPr>
          <a:xfrm>
            <a:off x="2843561" y="2564780"/>
            <a:ext cx="1384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cs typeface="Calibri"/>
              </a:rPr>
              <a:t>Tejido</a:t>
            </a:r>
            <a:r>
              <a:rPr lang="en-US" sz="1400">
                <a:cs typeface="Calibri"/>
              </a:rPr>
              <a:t> de punto</a:t>
            </a:r>
            <a:endParaRPr lang="en-US" sz="1400"/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9B5760E5-BBF6-9730-723C-C89AA39AE3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0819" y="4131527"/>
            <a:ext cx="2743200" cy="1341690"/>
          </a:xfrm>
          <a:prstGeom prst="rect">
            <a:avLst/>
          </a:prstGeom>
        </p:spPr>
      </p:pic>
      <p:pic>
        <p:nvPicPr>
          <p:cNvPr id="20" name="Picture 20" descr="A picture containing basket, container&#10;&#10;Description automatically generated">
            <a:extLst>
              <a:ext uri="{FF2B5EF4-FFF2-40B4-BE49-F238E27FC236}">
                <a16:creationId xmlns:a16="http://schemas.microsoft.com/office/drawing/2014/main" id="{255FC303-EE8F-4D40-67C2-6D2EC5D2C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8241" y="2706923"/>
            <a:ext cx="1798109" cy="1444155"/>
          </a:xfrm>
          <a:prstGeom prst="rect">
            <a:avLst/>
          </a:prstGeom>
        </p:spPr>
      </p:pic>
      <p:pic>
        <p:nvPicPr>
          <p:cNvPr id="26" name="Picture 26" descr="Logo&#10;&#10;Description automatically generated">
            <a:extLst>
              <a:ext uri="{FF2B5EF4-FFF2-40B4-BE49-F238E27FC236}">
                <a16:creationId xmlns:a16="http://schemas.microsoft.com/office/drawing/2014/main" id="{72A69A06-FA3D-7AFC-BA28-E1B2C11D8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6291" y="4241615"/>
            <a:ext cx="1905000" cy="1724025"/>
          </a:xfrm>
          <a:prstGeom prst="rect">
            <a:avLst/>
          </a:prstGeom>
        </p:spPr>
      </p:pic>
      <p:pic>
        <p:nvPicPr>
          <p:cNvPr id="27" name="Picture 27" descr="A picture containing cloth, thread&#10;&#10;Description automatically generated">
            <a:extLst>
              <a:ext uri="{FF2B5EF4-FFF2-40B4-BE49-F238E27FC236}">
                <a16:creationId xmlns:a16="http://schemas.microsoft.com/office/drawing/2014/main" id="{26B5ABCA-7298-78DC-9596-C2B388799E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85" y="5656188"/>
            <a:ext cx="1680164" cy="1095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095DBB-2708-83CB-8292-C257C87E97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317" y="5571893"/>
            <a:ext cx="1631563" cy="1215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8EC66F-39BB-9B66-5091-4BDC749E88E3}"/>
              </a:ext>
            </a:extLst>
          </p:cNvPr>
          <p:cNvSpPr txBox="1"/>
          <p:nvPr/>
        </p:nvSpPr>
        <p:spPr>
          <a:xfrm>
            <a:off x="291629" y="6453481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Mecate para tender</a:t>
            </a:r>
            <a:endParaRPr lang="en-US"/>
          </a:p>
        </p:txBody>
      </p:sp>
      <p:sp>
        <p:nvSpPr>
          <p:cNvPr id="35" name="TextBox 33" descr="A picture containing text&#10;&#10;Description automatically generated">
            <a:extLst>
              <a:ext uri="{FF2B5EF4-FFF2-40B4-BE49-F238E27FC236}">
                <a16:creationId xmlns:a16="http://schemas.microsoft.com/office/drawing/2014/main" id="{F42BB07B-43B1-1F83-61D1-0FABC580AF09}"/>
              </a:ext>
            </a:extLst>
          </p:cNvPr>
          <p:cNvSpPr txBox="1"/>
          <p:nvPr/>
        </p:nvSpPr>
        <p:spPr>
          <a:xfrm>
            <a:off x="5185562" y="5877471"/>
            <a:ext cx="2135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Bomba de </a:t>
            </a:r>
            <a:r>
              <a:rPr lang="en-US" err="1">
                <a:cs typeface="Calibri"/>
              </a:rPr>
              <a:t>aceite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engranes</a:t>
            </a:r>
          </a:p>
        </p:txBody>
      </p:sp>
      <p:pic>
        <p:nvPicPr>
          <p:cNvPr id="37" name="Picture 37">
            <a:extLst>
              <a:ext uri="{FF2B5EF4-FFF2-40B4-BE49-F238E27FC236}">
                <a16:creationId xmlns:a16="http://schemas.microsoft.com/office/drawing/2014/main" id="{CF4F1F22-741B-CFF2-1CA7-A99DEC0CAE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5709" y="4191000"/>
            <a:ext cx="1905000" cy="152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23B7A8-0D57-F6DB-2D9A-1C8BD47452B2}"/>
              </a:ext>
            </a:extLst>
          </p:cNvPr>
          <p:cNvSpPr txBox="1"/>
          <p:nvPr/>
        </p:nvSpPr>
        <p:spPr>
          <a:xfrm>
            <a:off x="6096000" y="2370666"/>
            <a:ext cx="1429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Manguera</a:t>
            </a:r>
            <a:r>
              <a:rPr lang="en-US">
                <a:cs typeface="Calibri"/>
              </a:rPr>
              <a:t> de fireman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E767EF-D4FA-9683-A35D-47A8BD24BA8D}"/>
              </a:ext>
            </a:extLst>
          </p:cNvPr>
          <p:cNvSpPr txBox="1"/>
          <p:nvPr/>
        </p:nvSpPr>
        <p:spPr>
          <a:xfrm>
            <a:off x="7566835" y="5714998"/>
            <a:ext cx="1320210" cy="369332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ALGODON</a:t>
            </a:r>
          </a:p>
        </p:txBody>
      </p:sp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7E7EDB80-279A-884F-F2D9-3218A98C401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1145" r="2712" b="16742"/>
          <a:stretch/>
        </p:blipFill>
        <p:spPr>
          <a:xfrm>
            <a:off x="9304567" y="2223739"/>
            <a:ext cx="2363073" cy="1712951"/>
          </a:xfrm>
          <a:prstGeom prst="rect">
            <a:avLst/>
          </a:prstGeom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E9ADAE8C-0C66-63E8-D2AC-BA7615083E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0" y="2366298"/>
            <a:ext cx="1292521" cy="129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52DF3B-8E9B-9DA8-24FF-62B343D7A483}"/>
              </a:ext>
            </a:extLst>
          </p:cNvPr>
          <p:cNvSpPr txBox="1"/>
          <p:nvPr/>
        </p:nvSpPr>
        <p:spPr>
          <a:xfrm>
            <a:off x="7522534" y="3429000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 DE ACERO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FA33521-A197-7ED8-7C0E-5D07E9C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7797" y="6455846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5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118D4C-C6A3-79F4-341F-041F7AC8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5" y="337829"/>
            <a:ext cx="1644486" cy="1013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F91F4-34B0-17F9-6099-0D592AA01423}"/>
              </a:ext>
            </a:extLst>
          </p:cNvPr>
          <p:cNvSpPr txBox="1"/>
          <p:nvPr/>
        </p:nvSpPr>
        <p:spPr>
          <a:xfrm>
            <a:off x="843932" y="1547710"/>
            <a:ext cx="10065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poliester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356EB2C-80EF-9F36-5818-2ABD04B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 flipV="1">
            <a:off x="2165585" y="249394"/>
            <a:ext cx="1002830" cy="1128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74695-8478-A2F3-ADC6-CB8FA2851372}"/>
              </a:ext>
            </a:extLst>
          </p:cNvPr>
          <p:cNvSpPr txBox="1"/>
          <p:nvPr/>
        </p:nvSpPr>
        <p:spPr>
          <a:xfrm>
            <a:off x="2165584" y="1365952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Tabla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9B1EEFD-58FC-0AA6-EF84-9BBA13D9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024944"/>
            <a:ext cx="192405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4038E-020D-EE7C-DCA9-AD5D09CA3909}"/>
              </a:ext>
            </a:extLst>
          </p:cNvPr>
          <p:cNvSpPr txBox="1"/>
          <p:nvPr/>
        </p:nvSpPr>
        <p:spPr>
          <a:xfrm>
            <a:off x="1448741" y="3113851"/>
            <a:ext cx="111948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Tanque </a:t>
            </a:r>
            <a:r>
              <a:rPr lang="en-US" sz="1200" err="1">
                <a:ea typeface="Calibri"/>
                <a:cs typeface="Calibri"/>
              </a:rPr>
              <a:t>compresor</a:t>
            </a:r>
            <a:r>
              <a:rPr lang="en-US" sz="1200">
                <a:ea typeface="Calibri"/>
                <a:cs typeface="Calibri"/>
              </a:rPr>
              <a:t> de </a:t>
            </a:r>
            <a:r>
              <a:rPr lang="en-US" sz="1200" err="1">
                <a:ea typeface="Calibri"/>
                <a:cs typeface="Calibri"/>
              </a:rPr>
              <a:t>aire</a:t>
            </a:r>
            <a:endParaRPr lang="en-US" sz="1200" err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AFDFB88-D179-7CED-0D85-0746B9C5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37" y="4230511"/>
            <a:ext cx="1275645" cy="1285052"/>
          </a:xfrm>
          <a:prstGeom prst="rect">
            <a:avLst/>
          </a:prstGeom>
        </p:spPr>
      </p:pic>
      <p:pic>
        <p:nvPicPr>
          <p:cNvPr id="3" name="Picture 3" descr="A picture containing black, dark, dishware, tableware&#10;&#10;Description automatically generated">
            <a:extLst>
              <a:ext uri="{FF2B5EF4-FFF2-40B4-BE49-F238E27FC236}">
                <a16:creationId xmlns:a16="http://schemas.microsoft.com/office/drawing/2014/main" id="{1903DB11-13EC-1460-5B27-8EC8192A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955" y="-2823"/>
            <a:ext cx="1426163" cy="1397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4694C-4883-4091-A398-55724D269E77}"/>
              </a:ext>
            </a:extLst>
          </p:cNvPr>
          <p:cNvSpPr txBox="1"/>
          <p:nvPr/>
        </p:nvSpPr>
        <p:spPr>
          <a:xfrm>
            <a:off x="-28224" y="4750740"/>
            <a:ext cx="8654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Redondo de </a:t>
            </a:r>
            <a:r>
              <a:rPr lang="en-US" sz="1200" err="1">
                <a:cs typeface="Calibri"/>
              </a:rPr>
              <a:t>aluminio</a:t>
            </a:r>
            <a:endParaRPr lang="en-US" sz="12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41BC0-D5B9-D2F9-75B4-D08FE34E2A74}"/>
              </a:ext>
            </a:extLst>
          </p:cNvPr>
          <p:cNvSpPr txBox="1"/>
          <p:nvPr/>
        </p:nvSpPr>
        <p:spPr>
          <a:xfrm>
            <a:off x="10611555" y="1354666"/>
            <a:ext cx="1580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Redondo de nylon </a:t>
            </a:r>
            <a:endParaRPr lang="en-US" sz="1400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3ABCCCF6-4EF4-2382-11DB-F3934BD14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994" y="251883"/>
            <a:ext cx="1302456" cy="130245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4E6CD05-DB5E-BB37-2D2D-23B98B73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07" y="119474"/>
            <a:ext cx="1397941" cy="1397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477AB7-C30F-E5C7-8A18-6F80C63FB206}"/>
              </a:ext>
            </a:extLst>
          </p:cNvPr>
          <p:cNvSpPr txBox="1"/>
          <p:nvPr/>
        </p:nvSpPr>
        <p:spPr>
          <a:xfrm>
            <a:off x="6013213" y="1356544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Polin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EECAC5C-FD5A-CAD0-4694-AE466D3223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45" r="-191" b="-29"/>
          <a:stretch/>
        </p:blipFill>
        <p:spPr>
          <a:xfrm>
            <a:off x="5702772" y="2026398"/>
            <a:ext cx="3627506" cy="139493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F39E050-F990-A232-FCFA-75C3A21B5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4351" y="2980332"/>
            <a:ext cx="2120591" cy="1361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800EC-BD56-0AFD-3274-AAE4075FB3FE}"/>
              </a:ext>
            </a:extLst>
          </p:cNvPr>
          <p:cNvSpPr txBox="1"/>
          <p:nvPr/>
        </p:nvSpPr>
        <p:spPr>
          <a:xfrm>
            <a:off x="2925702" y="2784592"/>
            <a:ext cx="658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Lana 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96589-9A6F-A589-C970-30189844EA3C}"/>
              </a:ext>
            </a:extLst>
          </p:cNvPr>
          <p:cNvSpPr/>
          <p:nvPr/>
        </p:nvSpPr>
        <p:spPr>
          <a:xfrm>
            <a:off x="3205975" y="4218876"/>
            <a:ext cx="1300976" cy="23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Angulo de 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acero</a:t>
            </a:r>
            <a:r>
              <a:rPr lang="en-US" sz="1200">
                <a:solidFill>
                  <a:schemeClr val="tx1"/>
                </a:solidFill>
                <a:cs typeface="Calibri"/>
              </a:rPr>
              <a:t> 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E2C1A-6B8A-2668-56B5-503975282B3B}"/>
              </a:ext>
            </a:extLst>
          </p:cNvPr>
          <p:cNvSpPr txBox="1"/>
          <p:nvPr/>
        </p:nvSpPr>
        <p:spPr>
          <a:xfrm>
            <a:off x="6679259" y="3396073"/>
            <a:ext cx="3100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Motor </a:t>
            </a:r>
            <a:r>
              <a:rPr lang="en-US" sz="1200" err="1">
                <a:cs typeface="Calibri"/>
              </a:rPr>
              <a:t>electrico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pic>
        <p:nvPicPr>
          <p:cNvPr id="21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AE9D02-79C5-B7F2-0D37-2673033944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4740" y="1894652"/>
            <a:ext cx="1576447" cy="970845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3F70A85-A9E6-EBB6-5EA5-FF4B0360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F958-D641-CF34-98B7-CE15067F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Manual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diseño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(formulas)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7D29-15EF-5283-0B03-189CFD4E332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Poleas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2"/>
              </a:rPr>
              <a:t>https://www.industriasjaguar.com/es/productos/elevacion-traccion/poleas-manuales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Manual de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Diseño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Manufactura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Aplicación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(PDF) -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Darle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W. Dudley. (galleton.net)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Ficha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Técnica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tuercas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arandelas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(studylib.es)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Levas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(Microsoft Word - 1. Car\341tula,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dedicatoria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pr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\363logo,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resumen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\355ndice) (udep.edu.pe)</a:t>
            </a:r>
            <a:endParaRPr lang="en-US" sz="2000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Biela-</a:t>
            </a:r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▷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Mecanismo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biela-manivela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qué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aplicaciones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fórmula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... (ingenierizando.com)</a:t>
            </a:r>
          </a:p>
          <a:p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Tipos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 de </a:t>
            </a:r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mecanismos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7"/>
              </a:rPr>
              <a:t>https://sites.google.com/site/mecanismos1oima03sap2/elementos-de-maquinas/tipos-de-mecanismos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endParaRPr lang="en-US" sz="2000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D0848-5E4D-BFF0-832F-038E651B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0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602</Words>
  <Application>Microsoft Office PowerPoint</Application>
  <PresentationFormat>Panorámica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Cooper Black</vt:lpstr>
      <vt:lpstr>Dutch801 Rm BT</vt:lpstr>
      <vt:lpstr>office theme</vt:lpstr>
      <vt:lpstr>office theme</vt:lpstr>
      <vt:lpstr>Diseño de mecanismos por computadora. </vt:lpstr>
      <vt:lpstr>Trabajo colaborativo</vt:lpstr>
      <vt:lpstr>¿Qué esperan de la materia?</vt:lpstr>
      <vt:lpstr>Presentación de PowerPoint</vt:lpstr>
      <vt:lpstr>Lista de mecanismos</vt:lpstr>
      <vt:lpstr>Presentación de PowerPoint</vt:lpstr>
      <vt:lpstr>Presentación de PowerPoint</vt:lpstr>
      <vt:lpstr>Presentación de PowerPoint</vt:lpstr>
      <vt:lpstr>Manual de diseño (formulas)</vt:lpstr>
      <vt:lpstr>AutoCad</vt:lpstr>
      <vt:lpstr>Practicas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mecanismos por computadora.</dc:title>
  <dc:creator>USUARIO</dc:creator>
  <cp:lastModifiedBy>USUARIO</cp:lastModifiedBy>
  <cp:revision>8</cp:revision>
  <dcterms:modified xsi:type="dcterms:W3CDTF">2023-03-03T20:46:06Z</dcterms:modified>
</cp:coreProperties>
</file>